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1"/>
  </p:notesMasterIdLst>
  <p:sldIdLst>
    <p:sldId id="285" r:id="rId2"/>
    <p:sldId id="257" r:id="rId3"/>
    <p:sldId id="288" r:id="rId4"/>
    <p:sldId id="299" r:id="rId5"/>
    <p:sldId id="300" r:id="rId6"/>
    <p:sldId id="302" r:id="rId7"/>
    <p:sldId id="303" r:id="rId8"/>
    <p:sldId id="304" r:id="rId9"/>
    <p:sldId id="28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F74AAE8-FBF7-4C21-8709-A3C6EAA9F7DB}">
          <p14:sldIdLst>
            <p14:sldId id="285"/>
            <p14:sldId id="257"/>
            <p14:sldId id="288"/>
            <p14:sldId id="299"/>
            <p14:sldId id="300"/>
            <p14:sldId id="302"/>
            <p14:sldId id="303"/>
            <p14:sldId id="304"/>
          </p14:sldIdLst>
        </p14:section>
        <p14:section name="Раздел без заголовка" id="{27B7B164-6216-4068-8DEF-BBC6FAE4D120}">
          <p14:sldIdLst>
            <p14:sldId id="28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B9F0A-34FE-40D7-A01F-B556CADEAD7B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BF466-08D7-4095-B4F0-89D860B1F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935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BF466-08D7-4095-B4F0-89D860B1FE6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915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DDBF-00B6-4727-9169-954447E92829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F8BD-8DEB-42CB-A923-21D79873BF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DDBF-00B6-4727-9169-954447E92829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F8BD-8DEB-42CB-A923-21D79873B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DDBF-00B6-4727-9169-954447E92829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F8BD-8DEB-42CB-A923-21D79873B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DDBF-00B6-4727-9169-954447E92829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F8BD-8DEB-42CB-A923-21D79873BF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DDBF-00B6-4727-9169-954447E92829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F8BD-8DEB-42CB-A923-21D79873B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DDBF-00B6-4727-9169-954447E92829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F8BD-8DEB-42CB-A923-21D79873BF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DDBF-00B6-4727-9169-954447E92829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F8BD-8DEB-42CB-A923-21D79873BF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DDBF-00B6-4727-9169-954447E92829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F8BD-8DEB-42CB-A923-21D79873B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DDBF-00B6-4727-9169-954447E92829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F8BD-8DEB-42CB-A923-21D79873B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DDBF-00B6-4727-9169-954447E92829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F8BD-8DEB-42CB-A923-21D79873B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DDBF-00B6-4727-9169-954447E92829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F8BD-8DEB-42CB-A923-21D79873BF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A73DDBF-00B6-4727-9169-954447E92829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BF8BD-8DEB-42CB-A923-21D79873B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4581128"/>
            <a:ext cx="8136904" cy="2276872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Методы и приемы произвольной регуляции дошкольников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            </a:t>
            </a: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Подготовила: учитель – логопед </a:t>
            </a:r>
            <a:r>
              <a:rPr lang="ru-RU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Дильман</a:t>
            </a: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И.А.</a:t>
            </a:r>
            <a:endParaRPr lang="ru-RU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48680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ru-RU" sz="2000" b="1" i="1" dirty="0" smtClean="0"/>
              <a:t>Филиал №2 «Солнышко» МДОУ детский сад «Родничок» </a:t>
            </a:r>
            <a:r>
              <a:rPr lang="ru-RU" sz="2000" i="1" dirty="0" smtClean="0"/>
              <a:t> </a:t>
            </a:r>
            <a:r>
              <a:rPr lang="ru-RU" sz="2000" b="1" i="1" dirty="0" smtClean="0"/>
              <a:t>с. Турочак</a:t>
            </a:r>
            <a:endParaRPr lang="ru-RU" sz="2000" b="1" i="1" dirty="0"/>
          </a:p>
        </p:txBody>
      </p:sp>
      <p:pic>
        <p:nvPicPr>
          <p:cNvPr id="1028" name="Picture 4" descr="D:\КАРТИНКИ ДЛЯ презентаций\ФОТО к семинару\ф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635847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НИМАШКИ\2153268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994" y="135074"/>
            <a:ext cx="253365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3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39952" y="1052736"/>
            <a:ext cx="4572000" cy="2187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Произвольная регуляция дошкольников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– </a:t>
            </a:r>
            <a:r>
              <a:rPr lang="ru-RU" sz="2000" b="1" i="1" dirty="0" smtClean="0">
                <a:latin typeface="Times New Roman"/>
                <a:ea typeface="Calibri"/>
                <a:cs typeface="Times New Roman"/>
              </a:rPr>
              <a:t>это способность ребенка сознательно управлять своим поведением, эмоциями и вниманием, что бы следовать правилам и достигать поставленных целей.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  <p:pic>
        <p:nvPicPr>
          <p:cNvPr id="4" name="Picture 4" descr="http://img-fotki.yandex.ru/get/6721/130884706.6d/0_a6be3_56677a2f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4181475" cy="4762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751344"/>
            <a:ext cx="903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-121202"/>
            <a:ext cx="7344816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b="1" i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Ключевые </a:t>
            </a:r>
            <a:r>
              <a:rPr lang="ru-RU" sz="2400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аспекты произвольной регуляции:</a:t>
            </a:r>
            <a:endParaRPr lang="ru-RU" sz="2400" b="1" i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i="1" dirty="0" smtClean="0">
                <a:latin typeface="Times New Roman"/>
                <a:ea typeface="Calibri"/>
                <a:cs typeface="Times New Roman"/>
              </a:rPr>
              <a:t>Самоконтроль</a:t>
            </a:r>
            <a:r>
              <a:rPr lang="ru-RU" sz="2000" b="1" i="1" dirty="0">
                <a:latin typeface="Times New Roman"/>
                <a:ea typeface="Calibri"/>
                <a:cs typeface="Times New Roman"/>
              </a:rPr>
              <a:t>.</a:t>
            </a:r>
            <a:endParaRPr lang="ru-RU" sz="2000" b="1" i="1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2000" b="1" i="1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i="1" dirty="0" smtClean="0">
                <a:latin typeface="Times New Roman"/>
                <a:ea typeface="Calibri"/>
                <a:cs typeface="Times New Roman"/>
              </a:rPr>
              <a:t>Планирование</a:t>
            </a:r>
            <a:r>
              <a:rPr lang="ru-RU" sz="2000" b="1" i="1" dirty="0">
                <a:latin typeface="Times New Roman"/>
                <a:ea typeface="Calibri"/>
                <a:cs typeface="Times New Roman"/>
              </a:rPr>
              <a:t>.</a:t>
            </a:r>
            <a:endParaRPr lang="ru-RU" sz="2000" b="1" i="1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2000" b="1" i="1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i="1" dirty="0" smtClean="0">
                <a:latin typeface="Times New Roman"/>
                <a:ea typeface="Calibri"/>
                <a:cs typeface="Times New Roman"/>
              </a:rPr>
              <a:t>Целеполагание</a:t>
            </a:r>
            <a:r>
              <a:rPr lang="ru-RU" sz="2000" b="1" i="1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2000" b="1" i="1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2000" b="1" i="1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i="1" dirty="0" smtClean="0">
                <a:latin typeface="Times New Roman"/>
                <a:ea typeface="Calibri"/>
                <a:cs typeface="Times New Roman"/>
              </a:rPr>
              <a:t>Устойчивость </a:t>
            </a:r>
            <a:r>
              <a:rPr lang="ru-RU" sz="2000" b="1" i="1" dirty="0" smtClean="0">
                <a:latin typeface="Times New Roman"/>
                <a:ea typeface="Calibri"/>
                <a:cs typeface="Times New Roman"/>
              </a:rPr>
              <a:t>внимания</a:t>
            </a:r>
            <a:r>
              <a:rPr lang="ru-RU" sz="2000" b="1" i="1" dirty="0">
                <a:latin typeface="Times New Roman"/>
                <a:ea typeface="Calibri"/>
                <a:cs typeface="Times New Roman"/>
              </a:rPr>
              <a:t>.</a:t>
            </a:r>
            <a:endParaRPr lang="ru-RU" sz="2000" b="1" i="1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2000" b="1" i="1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i="1" dirty="0" smtClean="0">
                <a:latin typeface="Times New Roman"/>
                <a:ea typeface="Calibri"/>
                <a:cs typeface="Times New Roman"/>
              </a:rPr>
              <a:t>Самооценка </a:t>
            </a:r>
            <a:r>
              <a:rPr lang="ru-RU" sz="2000" b="1" i="1" dirty="0">
                <a:latin typeface="Times New Roman"/>
                <a:ea typeface="Calibri"/>
                <a:cs typeface="Times New Roman"/>
              </a:rPr>
              <a:t>и </a:t>
            </a:r>
            <a:r>
              <a:rPr lang="ru-RU" sz="2000" b="1" i="1" dirty="0" smtClean="0">
                <a:latin typeface="Times New Roman"/>
                <a:ea typeface="Calibri"/>
                <a:cs typeface="Times New Roman"/>
              </a:rPr>
              <a:t>коррекция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.  </a:t>
            </a:r>
            <a:endParaRPr lang="ru-RU" sz="20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32856"/>
            <a:ext cx="298767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11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043608" y="836713"/>
            <a:ext cx="5637010" cy="432048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0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Цель </a:t>
            </a:r>
            <a:r>
              <a:rPr lang="ru-RU" sz="20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— научить ребёнка:</a:t>
            </a:r>
            <a:endParaRPr lang="ru-RU" sz="2000" b="1" i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20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выделять признаки объектов (сходные и отличительные);</a:t>
            </a:r>
            <a:endParaRPr lang="ru-RU" sz="2000" b="1" i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SzPts val="1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20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сопоставлять объекты по заданному признаку;</a:t>
            </a:r>
            <a:endParaRPr lang="ru-RU" sz="2000" b="1" i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SzPts val="1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20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находить сходства и различия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17581" y="1"/>
            <a:ext cx="7175351" cy="980728"/>
          </a:xfrm>
        </p:spPr>
        <p:txBody>
          <a:bodyPr/>
          <a:lstStyle/>
          <a:p>
            <a:pPr marL="182880" indent="0">
              <a:buNone/>
            </a:pPr>
            <a:r>
              <a:rPr lang="ru-RU" sz="2400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           Метод </a:t>
            </a:r>
            <a:r>
              <a:rPr lang="ru-RU" sz="2400" i="1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сравнения</a:t>
            </a:r>
            <a:r>
              <a:rPr lang="ru-RU" dirty="0">
                <a:effectLst/>
                <a:latin typeface="Times New Roman"/>
                <a:ea typeface="Times New Roman"/>
              </a:rPr>
              <a:t> </a:t>
            </a:r>
            <a:endParaRPr lang="ru-RU" dirty="0"/>
          </a:p>
        </p:txBody>
      </p:sp>
      <p:pic>
        <p:nvPicPr>
          <p:cNvPr id="1026" name="Picture 2" descr="I:\ФОТО КАРТИНКИ ДЛЯ ПРЕЗЕНТАЦИЙ И ЗАНЯТИЙ\МАЛЬЧИК ДЕВОЧКА\risunok-devochka-malchik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73016"/>
            <a:ext cx="3793604" cy="287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57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9847" y="1268760"/>
            <a:ext cx="8964488" cy="5184575"/>
          </a:xfrm>
        </p:spPr>
        <p:txBody>
          <a:bodyPr>
            <a:normAutofit fontScale="92500" lnSpcReduction="10000"/>
          </a:bodyPr>
          <a:lstStyle/>
          <a:p>
            <a:pPr marL="45720" lvl="0" algn="just">
              <a:lnSpc>
                <a:spcPct val="115000"/>
              </a:lnSpc>
              <a:spcAft>
                <a:spcPts val="600"/>
              </a:spcAft>
              <a:buClr>
                <a:srgbClr val="C64847">
                  <a:lumMod val="75000"/>
                </a:srgbClr>
              </a:buClr>
            </a:pPr>
            <a:r>
              <a:rPr lang="ru-RU" sz="20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Цель</a:t>
            </a: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 – </a:t>
            </a:r>
            <a:r>
              <a:rPr lang="ru-RU" sz="20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формирование  у детей способности самостоятельно планировать, выполнять и контролировать свои действия, переходя от внешнего контроля со стороны взрослого к самоконтролю</a:t>
            </a:r>
            <a:r>
              <a:rPr lang="ru-RU" sz="2000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400" b="1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45720" lvl="0" algn="just">
              <a:lnSpc>
                <a:spcPct val="115000"/>
              </a:lnSpc>
              <a:spcAft>
                <a:spcPts val="600"/>
              </a:spcAft>
              <a:buClr>
                <a:srgbClr val="C64847">
                  <a:lumMod val="75000"/>
                </a:srgbClr>
              </a:buClr>
            </a:pPr>
            <a:r>
              <a:rPr lang="ru-RU" sz="2000" b="1" i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Данный </a:t>
            </a:r>
            <a:r>
              <a:rPr lang="ru-RU" sz="2000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метод помогает:</a:t>
            </a:r>
            <a:endParaRPr lang="ru-RU" sz="2000" b="1" i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88620" lvl="0" indent="-342900">
              <a:buClr>
                <a:srgbClr val="C64847">
                  <a:lumMod val="75000"/>
                </a:srgbClr>
              </a:buClr>
              <a:buFont typeface="Wingdings" pitchFamily="2" charset="2"/>
              <a:buChar char="ü"/>
            </a:pPr>
            <a:endParaRPr lang="ru-RU" sz="2000" b="1" i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88620" lvl="0" indent="-342900">
              <a:buClr>
                <a:srgbClr val="C64847">
                  <a:lumMod val="75000"/>
                </a:srgbClr>
              </a:buCl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формировать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внутреннюю </a:t>
            </a:r>
            <a:r>
              <a:rPr lang="ru-RU" sz="2000" b="1" i="1" dirty="0">
                <a:solidFill>
                  <a:prstClr val="black"/>
                </a:solidFill>
                <a:latin typeface="Times New Roman"/>
                <a:ea typeface="Times New Roman"/>
              </a:rPr>
              <a:t>модель деятельности </a:t>
            </a:r>
          </a:p>
          <a:p>
            <a:pPr marL="388620" lvl="0" indent="-342900">
              <a:buClr>
                <a:srgbClr val="C64847">
                  <a:lumMod val="75000"/>
                </a:srgbClr>
              </a:buClr>
              <a:buFont typeface="Wingdings" pitchFamily="2" charset="2"/>
              <a:buChar char="ü"/>
            </a:pPr>
            <a:endParaRPr lang="ru-RU" sz="2000" b="1" i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88620" lvl="0" indent="-342900">
              <a:buClr>
                <a:srgbClr val="C64847">
                  <a:lumMod val="75000"/>
                </a:srgbClr>
              </a:buCl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освоить самоконтроль</a:t>
            </a:r>
            <a:endParaRPr lang="ru-RU" sz="2000" b="1" i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88620" lvl="0" indent="-342900">
              <a:buClr>
                <a:srgbClr val="C64847">
                  <a:lumMod val="75000"/>
                </a:srgbClr>
              </a:buClr>
              <a:buFont typeface="Wingdings" pitchFamily="2" charset="2"/>
              <a:buChar char="ü"/>
            </a:pPr>
            <a:endParaRPr lang="ru-RU" sz="2000" b="1" i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88620" lvl="0" indent="-342900">
              <a:buClr>
                <a:srgbClr val="C64847">
                  <a:lumMod val="75000"/>
                </a:srgbClr>
              </a:buCl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развивать </a:t>
            </a:r>
            <a:r>
              <a:rPr lang="ru-RU" sz="2000" b="1" i="1" dirty="0">
                <a:solidFill>
                  <a:prstClr val="black"/>
                </a:solidFill>
                <a:latin typeface="Times New Roman"/>
                <a:ea typeface="Times New Roman"/>
              </a:rPr>
              <a:t>познавательные процессы </a:t>
            </a:r>
          </a:p>
          <a:p>
            <a:pPr marL="388620" lvl="0" indent="-342900">
              <a:buClr>
                <a:srgbClr val="C64847">
                  <a:lumMod val="75000"/>
                </a:srgbClr>
              </a:buClr>
              <a:buFont typeface="Wingdings" pitchFamily="2" charset="2"/>
              <a:buChar char="ü"/>
            </a:pPr>
            <a:endParaRPr lang="ru-RU" sz="2000" b="1" i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88620" lvl="0" indent="-342900">
              <a:buClr>
                <a:srgbClr val="C64847">
                  <a:lumMod val="75000"/>
                </a:srgbClr>
              </a:buCl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развивать гибкость </a:t>
            </a:r>
            <a:r>
              <a:rPr lang="ru-RU" sz="2000" b="1" i="1" dirty="0">
                <a:solidFill>
                  <a:prstClr val="black"/>
                </a:solidFill>
                <a:latin typeface="Times New Roman"/>
                <a:ea typeface="Times New Roman"/>
              </a:rPr>
              <a:t>мышления и поведения </a:t>
            </a:r>
          </a:p>
          <a:p>
            <a:pPr marL="388620" lvl="0" indent="-342900">
              <a:buClr>
                <a:srgbClr val="C64847">
                  <a:lumMod val="75000"/>
                </a:srgbClr>
              </a:buClr>
              <a:buFont typeface="Wingdings" pitchFamily="2" charset="2"/>
              <a:buChar char="ü"/>
            </a:pPr>
            <a:endParaRPr lang="ru-RU" sz="2000" b="1" i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88620" lvl="0" indent="-342900">
              <a:buClr>
                <a:srgbClr val="C64847">
                  <a:lumMod val="75000"/>
                </a:srgbClr>
              </a:buCl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снизить  </a:t>
            </a:r>
            <a:r>
              <a:rPr lang="ru-RU" sz="2000" b="1" i="1" dirty="0">
                <a:solidFill>
                  <a:prstClr val="black"/>
                </a:solidFill>
                <a:latin typeface="Times New Roman"/>
                <a:ea typeface="Times New Roman"/>
              </a:rPr>
              <a:t>импульсивность</a:t>
            </a:r>
            <a:r>
              <a:rPr lang="ru-RU" sz="2400" b="1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endParaRPr lang="ru-RU" b="1" i="1" dirty="0">
              <a:solidFill>
                <a:prstClr val="black"/>
              </a:solidFill>
            </a:endParaRP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Wingdings" pitchFamily="2" charset="2"/>
              <a:buChar char="ü"/>
            </a:pPr>
            <a:endParaRPr lang="ru-RU" sz="2000" b="1" i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sz="2000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17581" y="1"/>
            <a:ext cx="7175351" cy="1196752"/>
          </a:xfrm>
        </p:spPr>
        <p:txBody>
          <a:bodyPr/>
          <a:lstStyle/>
          <a:p>
            <a:pPr marL="182880" indent="0">
              <a:buNone/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        </a:t>
            </a:r>
            <a:r>
              <a:rPr lang="ru-RU" sz="2400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Метод </a:t>
            </a:r>
            <a:r>
              <a:rPr lang="ru-RU" sz="2400" i="1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моделирования ситуации</a:t>
            </a:r>
            <a:r>
              <a:rPr lang="ru-RU" i="1" dirty="0">
                <a:effectLst/>
                <a:latin typeface="Times New Roman"/>
                <a:ea typeface="Times New Roman"/>
              </a:rPr>
              <a:t> </a:t>
            </a:r>
            <a:endParaRPr lang="ru-RU" i="1" dirty="0"/>
          </a:p>
        </p:txBody>
      </p:sp>
      <p:pic>
        <p:nvPicPr>
          <p:cNvPr id="2050" name="Picture 2" descr="I:\ФОТО КАРТИНКИ ДЛЯ ПРЕЗЕНТАЦИЙ И ЗАНЯТИЙ\КАРТИНКИ ДЛЯ презентаций\ДЕТИ картинки ДЛЯ ПРЕЗЕНТАЦИЙ\532649_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50162"/>
            <a:ext cx="3564196" cy="241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2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793289" y="6857999"/>
            <a:ext cx="6512511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222" y="0"/>
            <a:ext cx="9144000" cy="6858000"/>
          </a:xfrm>
        </p:spPr>
        <p:txBody>
          <a:bodyPr/>
          <a:lstStyle/>
          <a:p>
            <a:pPr marL="45720" indent="0">
              <a:buNone/>
            </a:pPr>
            <a:r>
              <a:rPr lang="ru-RU" sz="2400" b="1" i="1" dirty="0" smtClean="0">
                <a:latin typeface="Times New Roman"/>
                <a:ea typeface="Times New Roman"/>
              </a:rPr>
              <a:t>                              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Метод </a:t>
            </a:r>
            <a:r>
              <a:rPr lang="ru-RU" sz="2400" b="1" i="1" dirty="0">
                <a:solidFill>
                  <a:srgbClr val="FF0000"/>
                </a:solidFill>
                <a:latin typeface="Times New Roman"/>
                <a:ea typeface="Times New Roman"/>
              </a:rPr>
              <a:t>повторения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</a:rPr>
              <a:t> </a:t>
            </a:r>
            <a:endParaRPr lang="ru-RU" sz="2400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i="1" dirty="0">
                <a:latin typeface="Times New Roman"/>
                <a:ea typeface="Times New Roman"/>
              </a:rPr>
              <a:t> </a:t>
            </a:r>
            <a:r>
              <a:rPr lang="ru-RU" sz="2400" i="1" dirty="0" smtClean="0">
                <a:latin typeface="Times New Roman"/>
                <a:ea typeface="Times New Roman"/>
              </a:rPr>
              <a:t> 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Цель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– развитие умения следовать заданным правилам, концентрировать внимание, выполнять инструкции.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Данный метод помогает</a:t>
            </a:r>
            <a:r>
              <a:rPr lang="ru-RU" sz="20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1600" b="1" i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развивать </a:t>
            </a:r>
            <a:r>
              <a:rPr lang="ru-RU" sz="2000" b="1" i="1" dirty="0">
                <a:solidFill>
                  <a:schemeClr val="tx1"/>
                </a:solidFill>
                <a:latin typeface="Times New Roman"/>
                <a:ea typeface="Times New Roman"/>
              </a:rPr>
              <a:t>умение следовать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требованиям</a:t>
            </a:r>
          </a:p>
          <a:p>
            <a:pPr>
              <a:buFont typeface="Wingdings" pitchFamily="2" charset="2"/>
              <a:buChar char="ü"/>
            </a:pPr>
            <a:endParaRPr lang="ru-RU" sz="2000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формировать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навык самоконтроля</a:t>
            </a:r>
          </a:p>
          <a:p>
            <a:pPr>
              <a:buFont typeface="Wingdings" pitchFamily="2" charset="2"/>
              <a:buChar char="ü"/>
            </a:pPr>
            <a:endParaRPr lang="ru-RU" sz="2000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развивать </a:t>
            </a:r>
            <a:r>
              <a:rPr lang="ru-RU" sz="2000" b="1" i="1" dirty="0">
                <a:solidFill>
                  <a:schemeClr val="tx1"/>
                </a:solidFill>
                <a:latin typeface="Times New Roman"/>
                <a:ea typeface="Times New Roman"/>
              </a:rPr>
              <a:t>внимание и слуховую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память</a:t>
            </a:r>
          </a:p>
          <a:p>
            <a:pPr>
              <a:buFont typeface="Wingdings" pitchFamily="2" charset="2"/>
              <a:buChar char="ü"/>
            </a:pPr>
            <a:endParaRPr lang="ru-RU" sz="2000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овладевать </a:t>
            </a:r>
            <a:r>
              <a:rPr lang="ru-RU" sz="2000" b="1" i="1" dirty="0">
                <a:solidFill>
                  <a:schemeClr val="tx1"/>
                </a:solidFill>
                <a:latin typeface="Times New Roman"/>
                <a:ea typeface="Times New Roman"/>
              </a:rPr>
              <a:t>образцами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действия</a:t>
            </a:r>
          </a:p>
          <a:p>
            <a:pPr>
              <a:buFont typeface="Wingdings" pitchFamily="2" charset="2"/>
              <a:buChar char="ü"/>
            </a:pPr>
            <a:endParaRPr lang="ru-RU" sz="2000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2000" b="1" i="1" dirty="0">
                <a:solidFill>
                  <a:schemeClr val="tx1"/>
                </a:solidFill>
                <a:latin typeface="Times New Roman"/>
                <a:ea typeface="Times New Roman"/>
              </a:rPr>
              <a:t>развивать осознанность действий: 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I:\ФОТО КАРТИНКИ ДЛЯ ПРЕЗЕНТАЦИЙ И ЗАНЯТИЙ\КАРТИНКИ ДЛЯ презентаций\ФОТО к семинару\ф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5535815"/>
            <a:ext cx="5507037" cy="13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04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793289" y="7389440"/>
            <a:ext cx="6512511" cy="5040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7029400"/>
          </a:xfrm>
        </p:spPr>
        <p:txBody>
          <a:bodyPr/>
          <a:lstStyle/>
          <a:p>
            <a:pPr marL="45720" indent="0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                 Экспериментирование </a:t>
            </a:r>
            <a:r>
              <a:rPr lang="ru-RU" sz="2400" b="1" i="1" dirty="0">
                <a:solidFill>
                  <a:srgbClr val="FF0000"/>
                </a:solidFill>
                <a:latin typeface="Times New Roman"/>
                <a:ea typeface="Times New Roman"/>
              </a:rPr>
              <a:t>и опыты </a:t>
            </a:r>
            <a:endParaRPr lang="ru-RU" sz="2400" b="1" i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45720" indent="0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Цель </a:t>
            </a:r>
            <a:r>
              <a:rPr lang="ru-RU" sz="2000" b="1" i="1" dirty="0">
                <a:latin typeface="Times New Roman"/>
                <a:ea typeface="Times New Roman"/>
              </a:rPr>
              <a:t>— </a:t>
            </a:r>
            <a:r>
              <a:rPr lang="ru-RU" sz="2000" b="1" i="1" dirty="0">
                <a:solidFill>
                  <a:schemeClr val="tx1"/>
                </a:solidFill>
                <a:latin typeface="Times New Roman"/>
                <a:ea typeface="Times New Roman"/>
              </a:rPr>
              <a:t>развитие самостоятельности, инициативности и познавательной активности, формирование способности ставить перед собой задачу, искать пути ее решения и сознательно контролировать свои действия.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</a:p>
          <a:p>
            <a:pPr marL="45720" indent="0"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Данный метод помогает: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>
                <a:solidFill>
                  <a:schemeClr val="tx1"/>
                </a:solidFill>
                <a:latin typeface="Times New Roman"/>
                <a:ea typeface="Times New Roman"/>
              </a:rPr>
              <a:t>р</a:t>
            </a:r>
            <a:r>
              <a:rPr lang="ru-RU" sz="20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азвивать </a:t>
            </a:r>
            <a:r>
              <a:rPr lang="ru-RU" sz="2000" b="1" i="1" dirty="0">
                <a:solidFill>
                  <a:schemeClr val="tx1"/>
                </a:solidFill>
                <a:latin typeface="Times New Roman"/>
                <a:ea typeface="Times New Roman"/>
              </a:rPr>
              <a:t>самостоятельность </a:t>
            </a:r>
            <a:endParaRPr lang="ru-RU" sz="2000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buFont typeface="Wingdings" pitchFamily="2" charset="2"/>
              <a:buChar char="ü"/>
            </a:pPr>
            <a:endParaRPr lang="ru-RU" sz="2000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формировать </a:t>
            </a:r>
            <a:r>
              <a:rPr lang="ru-RU" sz="2000" b="1" i="1" dirty="0">
                <a:solidFill>
                  <a:schemeClr val="tx1"/>
                </a:solidFill>
                <a:latin typeface="Times New Roman"/>
                <a:ea typeface="Times New Roman"/>
              </a:rPr>
              <a:t>умение ставить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цель</a:t>
            </a:r>
          </a:p>
          <a:p>
            <a:pPr>
              <a:buFont typeface="Wingdings" pitchFamily="2" charset="2"/>
              <a:buChar char="ü"/>
            </a:pPr>
            <a:endParaRPr lang="ru-RU" sz="2000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развивать познавательные интересы </a:t>
            </a:r>
          </a:p>
          <a:p>
            <a:pPr>
              <a:buFont typeface="Wingdings" pitchFamily="2" charset="2"/>
              <a:buChar char="ü"/>
            </a:pPr>
            <a:endParaRPr lang="ru-RU" sz="2000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i="1" dirty="0">
                <a:solidFill>
                  <a:schemeClr val="tx1"/>
                </a:solidFill>
                <a:latin typeface="Times New Roman"/>
                <a:ea typeface="Times New Roman"/>
              </a:rPr>
              <a:t>ф</a:t>
            </a:r>
            <a:r>
              <a:rPr lang="ru-RU" sz="20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ормировать умение </a:t>
            </a:r>
            <a:r>
              <a:rPr lang="ru-RU" sz="2000" b="1" i="1" dirty="0">
                <a:solidFill>
                  <a:schemeClr val="tx1"/>
                </a:solidFill>
                <a:latin typeface="Times New Roman"/>
                <a:ea typeface="Times New Roman"/>
              </a:rPr>
              <a:t>делать выводы  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E:\ЛОГОПЕДИЯЯЯЯЯЯЯ\КАРТИНКИ ДЛЯ презентаций\30450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68960"/>
            <a:ext cx="20193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81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6741368"/>
            <a:ext cx="6512511" cy="1166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9144000" cy="662473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b="1" i="1" dirty="0" smtClean="0">
                <a:latin typeface="Times New Roman"/>
                <a:ea typeface="Times New Roman"/>
              </a:rPr>
              <a:t>   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Игровые </a:t>
            </a:r>
            <a:r>
              <a:rPr lang="ru-RU" sz="2000" b="1" i="1" dirty="0">
                <a:solidFill>
                  <a:srgbClr val="FF0000"/>
                </a:solidFill>
                <a:latin typeface="Times New Roman"/>
                <a:ea typeface="Times New Roman"/>
              </a:rPr>
              <a:t>приемы </a:t>
            </a:r>
            <a:r>
              <a:rPr lang="ru-RU" sz="2000" b="1" i="1" dirty="0">
                <a:solidFill>
                  <a:schemeClr val="tx1"/>
                </a:solidFill>
                <a:latin typeface="Times New Roman"/>
                <a:ea typeface="Times New Roman"/>
              </a:rPr>
              <a:t>для развития произвольной регуляции у дошкольников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 включают</a:t>
            </a:r>
            <a:r>
              <a:rPr lang="ru-RU" sz="2000" b="1" i="1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  <a:r>
              <a:rPr lang="ru-RU" sz="20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игры: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на самоконтроль </a:t>
            </a:r>
          </a:p>
          <a:p>
            <a:pPr marL="45720" indent="0">
              <a:buNone/>
            </a:pPr>
            <a:endParaRPr lang="ru-RU" sz="2000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i="1" dirty="0">
                <a:solidFill>
                  <a:schemeClr val="tx1"/>
                </a:solidFill>
                <a:latin typeface="Times New Roman"/>
                <a:ea typeface="Times New Roman"/>
              </a:rPr>
              <a:t>с</a:t>
            </a:r>
            <a:r>
              <a:rPr lang="ru-RU" sz="20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ледование правилам </a:t>
            </a:r>
            <a:endParaRPr lang="ru-RU" sz="2000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buFont typeface="Wingdings" pitchFamily="2" charset="2"/>
              <a:buChar char="ü"/>
            </a:pPr>
            <a:endParaRPr lang="ru-RU" sz="2000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внимательность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36912"/>
            <a:ext cx="4392488" cy="323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43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23928" y="148478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СПАСИБО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ЗА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9940" name="AutoShape 4" descr="Картинки по запросу сиреневый фон с бабочк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Картинки по запросу сиреневый фон с бабочк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D:\АНИМАШКИ\1029578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247"/>
            <a:ext cx="2864587" cy="300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1077</TotalTime>
  <Words>206</Words>
  <Application>Microsoft Office PowerPoint</Application>
  <PresentationFormat>Экран (4:3)</PresentationFormat>
  <Paragraphs>67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Филиал №2 «Солнышко» МДОУ детский сад «Родничок»  с. Турочак</vt:lpstr>
      <vt:lpstr>Презентация PowerPoint</vt:lpstr>
      <vt:lpstr>Презентация PowerPoint</vt:lpstr>
      <vt:lpstr>            Метод сравнения </vt:lpstr>
      <vt:lpstr>         Метод моделирования ситуации 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«Ромодановский детский сад комбинированного вида»</dc:title>
  <dc:creator>Ольга</dc:creator>
  <cp:lastModifiedBy>DomServis</cp:lastModifiedBy>
  <cp:revision>89</cp:revision>
  <dcterms:created xsi:type="dcterms:W3CDTF">2017-09-17T15:49:56Z</dcterms:created>
  <dcterms:modified xsi:type="dcterms:W3CDTF">2025-10-14T18:13:41Z</dcterms:modified>
</cp:coreProperties>
</file>